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36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67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2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73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1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30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75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41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27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96A0-A32A-4E33-9C40-E6B8CE48601D}" type="datetimeFigureOut">
              <a:rPr lang="pt-BR" smtClean="0"/>
              <a:t>28/02/2015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837B-1E64-4EC4-9F0D-7142F55F2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6666"/>
                </a:solidFill>
                <a:effectLst/>
                <a:latin typeface="Gunplay-Regular"/>
                <a:ea typeface="Times New Roman"/>
                <a:cs typeface="Verdana"/>
              </a:rPr>
              <a:t>Health As Dignity</a:t>
            </a:r>
            <a:r>
              <a:rPr lang="pt-BR" sz="2800" dirty="0" smtClean="0">
                <a:solidFill>
                  <a:srgbClr val="E2712D"/>
                </a:solidFill>
                <a:effectLst/>
                <a:latin typeface="Arial Black"/>
                <a:ea typeface="Times New Roman"/>
                <a:cs typeface="Verdana"/>
              </a:rPr>
              <a:t/>
            </a:r>
            <a:br>
              <a:rPr lang="pt-BR" sz="2800" dirty="0" smtClean="0">
                <a:solidFill>
                  <a:srgbClr val="E2712D"/>
                </a:solidFill>
                <a:effectLst/>
                <a:latin typeface="Arial Black"/>
                <a:ea typeface="Times New Roman"/>
                <a:cs typeface="Verdana"/>
              </a:rPr>
            </a:br>
            <a:r>
              <a:rPr lang="en-US" dirty="0">
                <a:solidFill>
                  <a:srgbClr val="E2712D"/>
                </a:solidFill>
                <a:latin typeface="Gunplay-Regular"/>
                <a:ea typeface="Times New Roman"/>
                <a:cs typeface="Times New Roman"/>
              </a:rPr>
              <a:t>Risks, Health And Mobilizations For Environmental Justice</a:t>
            </a:r>
            <a:r>
              <a:rPr lang="pt-BR" sz="1000" dirty="0" smtClean="0"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pt-BR" sz="1000" dirty="0" smtClean="0">
                <a:effectLst/>
                <a:latin typeface="Arial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3968" y="3429000"/>
            <a:ext cx="4568552" cy="1777752"/>
          </a:xfrm>
        </p:spPr>
        <p:txBody>
          <a:bodyPr>
            <a:noAutofit/>
          </a:bodyPr>
          <a:lstStyle/>
          <a:p>
            <a:r>
              <a:rPr lang="pt-BR" sz="2800" dirty="0" smtClean="0"/>
              <a:t>Marcelo </a:t>
            </a:r>
            <a:r>
              <a:rPr lang="pt-BR" sz="2800" dirty="0" err="1" smtClean="0"/>
              <a:t>Firpo</a:t>
            </a:r>
            <a:endParaRPr lang="pt-BR" sz="2800" dirty="0" smtClean="0"/>
          </a:p>
          <a:p>
            <a:r>
              <a:rPr lang="pt-BR" sz="2800" dirty="0" smtClean="0"/>
              <a:t>ENSP/FIOCRUZ</a:t>
            </a:r>
          </a:p>
          <a:p>
            <a:r>
              <a:rPr lang="pt-BR" sz="2800" dirty="0"/>
              <a:t>m</a:t>
            </a:r>
            <a:r>
              <a:rPr lang="pt-BR" sz="2800" dirty="0" smtClean="0"/>
              <a:t>arcelo.firpo@ensp.fiocruz.br</a:t>
            </a:r>
            <a:endParaRPr lang="pt-BR" sz="2800" dirty="0"/>
          </a:p>
        </p:txBody>
      </p:sp>
      <p:pic>
        <p:nvPicPr>
          <p:cNvPr id="8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74441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0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pt-BR" dirty="0" smtClean="0"/>
              <a:t>Health: </a:t>
            </a:r>
            <a:r>
              <a:rPr lang="pt-BR" dirty="0" err="1" smtClean="0"/>
              <a:t>concepts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tools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Biomedical</a:t>
            </a:r>
            <a:r>
              <a:rPr lang="pt-BR" sz="2800" dirty="0" smtClean="0"/>
              <a:t> </a:t>
            </a:r>
            <a:r>
              <a:rPr lang="pt-BR" sz="2800" dirty="0" err="1" smtClean="0"/>
              <a:t>view</a:t>
            </a:r>
            <a:r>
              <a:rPr lang="pt-BR" sz="2800" dirty="0" smtClean="0"/>
              <a:t>: </a:t>
            </a:r>
            <a:r>
              <a:rPr lang="pt-BR" sz="2800" dirty="0" err="1" smtClean="0"/>
              <a:t>preventable</a:t>
            </a:r>
            <a:r>
              <a:rPr lang="pt-BR" sz="2800" dirty="0" smtClean="0"/>
              <a:t> </a:t>
            </a:r>
            <a:r>
              <a:rPr lang="pt-BR" sz="2800" dirty="0" err="1" smtClean="0"/>
              <a:t>diseases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deaths</a:t>
            </a:r>
            <a:endParaRPr lang="pt-BR" sz="2800" dirty="0" smtClean="0"/>
          </a:p>
          <a:p>
            <a:r>
              <a:rPr lang="pt-BR" sz="2800" dirty="0" err="1" smtClean="0"/>
              <a:t>Classical</a:t>
            </a:r>
            <a:r>
              <a:rPr lang="pt-BR" sz="2800" dirty="0" smtClean="0"/>
              <a:t> </a:t>
            </a:r>
            <a:r>
              <a:rPr lang="pt-BR" sz="2800" dirty="0" err="1" smtClean="0"/>
              <a:t>scientific</a:t>
            </a:r>
            <a:r>
              <a:rPr lang="pt-BR" sz="2800" dirty="0" smtClean="0"/>
              <a:t> tool: </a:t>
            </a:r>
            <a:r>
              <a:rPr lang="pt-BR" sz="2800" dirty="0" err="1" smtClean="0"/>
              <a:t>epidemilogical</a:t>
            </a:r>
            <a:r>
              <a:rPr lang="pt-BR" sz="2800" dirty="0" smtClean="0"/>
              <a:t> </a:t>
            </a:r>
            <a:r>
              <a:rPr lang="pt-BR" sz="2800" dirty="0" err="1" smtClean="0"/>
              <a:t>studies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causal </a:t>
            </a:r>
            <a:r>
              <a:rPr lang="pt-BR" sz="2800" dirty="0" err="1" smtClean="0"/>
              <a:t>nexus</a:t>
            </a:r>
            <a:endParaRPr lang="pt-BR" sz="2800" dirty="0" smtClean="0"/>
          </a:p>
          <a:p>
            <a:r>
              <a:rPr lang="pt-BR" sz="2800" dirty="0" err="1" smtClean="0"/>
              <a:t>Limits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‘normal </a:t>
            </a:r>
            <a:r>
              <a:rPr lang="pt-BR" sz="2800" dirty="0" err="1" smtClean="0"/>
              <a:t>science</a:t>
            </a:r>
            <a:r>
              <a:rPr lang="pt-BR" sz="2800" dirty="0" smtClean="0"/>
              <a:t>’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epidemiological</a:t>
            </a:r>
            <a:r>
              <a:rPr lang="pt-BR" sz="2800" dirty="0" smtClean="0"/>
              <a:t> </a:t>
            </a:r>
            <a:r>
              <a:rPr lang="pt-BR" sz="2800" dirty="0" err="1" smtClean="0"/>
              <a:t>studies</a:t>
            </a:r>
            <a:endParaRPr lang="pt-BR" sz="2800" dirty="0" smtClean="0"/>
          </a:p>
          <a:p>
            <a:r>
              <a:rPr lang="pt-BR" sz="2800" dirty="0" smtClean="0"/>
              <a:t>Some </a:t>
            </a:r>
            <a:r>
              <a:rPr lang="pt-BR" sz="2800" dirty="0" err="1" smtClean="0"/>
              <a:t>alternatives</a:t>
            </a:r>
            <a:endParaRPr lang="pt-BR" sz="2800" dirty="0"/>
          </a:p>
          <a:p>
            <a:pPr marL="1071563" indent="-528638">
              <a:buFont typeface="Wingdings" panose="05000000000000000000" pitchFamily="2" charset="2"/>
              <a:buChar char="ü"/>
            </a:pPr>
            <a:r>
              <a:rPr lang="pt-BR" sz="2600" dirty="0" err="1" smtClean="0"/>
              <a:t>Independent</a:t>
            </a:r>
            <a:r>
              <a:rPr lang="pt-BR" sz="2600" dirty="0" smtClean="0"/>
              <a:t> </a:t>
            </a:r>
            <a:r>
              <a:rPr lang="pt-BR" sz="2600" dirty="0" err="1" smtClean="0"/>
              <a:t>studies</a:t>
            </a:r>
            <a:r>
              <a:rPr lang="pt-BR" sz="2600" dirty="0" smtClean="0"/>
              <a:t> </a:t>
            </a:r>
            <a:r>
              <a:rPr lang="pt-BR" sz="2600" dirty="0" err="1" smtClean="0"/>
              <a:t>and</a:t>
            </a:r>
            <a:r>
              <a:rPr lang="pt-BR" sz="2600" dirty="0" smtClean="0"/>
              <a:t> </a:t>
            </a:r>
            <a:r>
              <a:rPr lang="pt-BR" sz="2600" dirty="0" err="1" smtClean="0"/>
              <a:t>counter</a:t>
            </a:r>
            <a:r>
              <a:rPr lang="pt-BR" sz="2600" dirty="0" smtClean="0"/>
              <a:t>-</a:t>
            </a:r>
            <a:r>
              <a:rPr lang="pt-BR" sz="2600" dirty="0" smtClean="0"/>
              <a:t>expertise</a:t>
            </a:r>
          </a:p>
          <a:p>
            <a:pPr marL="1071563" indent="-528638">
              <a:buFont typeface="Wingdings" panose="05000000000000000000" pitchFamily="2" charset="2"/>
              <a:buChar char="ü"/>
            </a:pPr>
            <a:r>
              <a:rPr lang="pt-BR" sz="2600" dirty="0" smtClean="0"/>
              <a:t>Popular </a:t>
            </a:r>
            <a:r>
              <a:rPr lang="pt-BR" sz="2600" dirty="0" err="1" smtClean="0"/>
              <a:t>epidemiology</a:t>
            </a:r>
            <a:endParaRPr lang="pt-BR" sz="2600" dirty="0" smtClean="0"/>
          </a:p>
          <a:p>
            <a:pPr marL="1071563" indent="-528638">
              <a:buFont typeface="Wingdings" panose="05000000000000000000" pitchFamily="2" charset="2"/>
              <a:buChar char="ü"/>
            </a:pPr>
            <a:r>
              <a:rPr lang="pt-BR" sz="2600" dirty="0" smtClean="0"/>
              <a:t>LA: </a:t>
            </a:r>
            <a:r>
              <a:rPr lang="pt-BR" sz="2600" dirty="0" err="1" smtClean="0"/>
              <a:t>Critical</a:t>
            </a:r>
            <a:r>
              <a:rPr lang="pt-BR" sz="2600" dirty="0" smtClean="0"/>
              <a:t> </a:t>
            </a:r>
            <a:r>
              <a:rPr lang="pt-BR" sz="2600" dirty="0" err="1" smtClean="0"/>
              <a:t>epidemiology</a:t>
            </a:r>
            <a:r>
              <a:rPr lang="pt-BR" sz="2600" dirty="0" smtClean="0"/>
              <a:t> </a:t>
            </a:r>
            <a:r>
              <a:rPr lang="pt-BR" sz="2600" dirty="0" err="1" smtClean="0"/>
              <a:t>and</a:t>
            </a:r>
            <a:r>
              <a:rPr lang="pt-BR" sz="2600" dirty="0" smtClean="0"/>
              <a:t> Environmental </a:t>
            </a:r>
            <a:r>
              <a:rPr lang="pt-BR" sz="2600" dirty="0" err="1" smtClean="0"/>
              <a:t>Clinic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9955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err="1" smtClean="0"/>
              <a:t>Risk</a:t>
            </a:r>
            <a:r>
              <a:rPr lang="pt-BR" dirty="0" smtClean="0"/>
              <a:t>: </a:t>
            </a:r>
            <a:r>
              <a:rPr lang="pt-BR" dirty="0" err="1" smtClean="0"/>
              <a:t>Concepts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Tools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25497" r="24877" b="19725"/>
          <a:stretch/>
        </p:blipFill>
        <p:spPr bwMode="auto">
          <a:xfrm>
            <a:off x="5508104" y="1124744"/>
            <a:ext cx="3528392" cy="209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4293096"/>
            <a:ext cx="7773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Alternatives</a:t>
            </a:r>
            <a:r>
              <a:rPr lang="en-US" dirty="0" smtClean="0"/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Counter-expertise: deconstructing hegemonic and false arguments that “risks are under control”;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Combat double standards by multinational companies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Incorporation of situated and local knowledge of workers and populations (for example CBPR)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Vulnerability studies and issues on environmental inequalities and EJ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1196752"/>
            <a:ext cx="4655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prstClr val="black"/>
                </a:solidFill>
              </a:rPr>
              <a:t>Applications</a:t>
            </a:r>
            <a:r>
              <a:rPr lang="pt-BR" dirty="0">
                <a:solidFill>
                  <a:prstClr val="black"/>
                </a:solidFill>
              </a:rPr>
              <a:t>: Environmental </a:t>
            </a:r>
            <a:r>
              <a:rPr lang="pt-BR" dirty="0" err="1">
                <a:solidFill>
                  <a:prstClr val="black"/>
                </a:solidFill>
              </a:rPr>
              <a:t>licencing</a:t>
            </a:r>
            <a:r>
              <a:rPr lang="pt-BR" dirty="0">
                <a:solidFill>
                  <a:prstClr val="black"/>
                </a:solidFill>
              </a:rPr>
              <a:t>, management, </a:t>
            </a:r>
            <a:r>
              <a:rPr lang="pt-BR" dirty="0" err="1">
                <a:solidFill>
                  <a:prstClr val="black"/>
                </a:solidFill>
              </a:rPr>
              <a:t>prevention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emergency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measures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and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mitigation</a:t>
            </a:r>
            <a:r>
              <a:rPr lang="pt-BR" dirty="0">
                <a:solidFill>
                  <a:prstClr val="black"/>
                </a:solidFill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b="1" dirty="0" err="1">
                <a:solidFill>
                  <a:prstClr val="black"/>
                </a:solidFill>
              </a:rPr>
              <a:t>Limits</a:t>
            </a:r>
            <a:r>
              <a:rPr lang="pt-BR" dirty="0">
                <a:solidFill>
                  <a:prstClr val="black"/>
                </a:solidFill>
              </a:rPr>
              <a:t>:  </a:t>
            </a:r>
            <a:r>
              <a:rPr lang="pt-BR" dirty="0" smtClean="0">
                <a:solidFill>
                  <a:prstClr val="black"/>
                </a:solidFill>
              </a:rPr>
              <a:t>Who decides? </a:t>
            </a:r>
            <a:r>
              <a:rPr lang="pt-BR" dirty="0" err="1">
                <a:solidFill>
                  <a:prstClr val="black"/>
                </a:solidFill>
              </a:rPr>
              <a:t>Under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what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criteria</a:t>
            </a:r>
            <a:r>
              <a:rPr lang="pt-BR" dirty="0" smtClean="0">
                <a:solidFill>
                  <a:prstClr val="black"/>
                </a:solidFill>
              </a:rPr>
              <a:t>? </a:t>
            </a:r>
            <a:r>
              <a:rPr lang="pt-BR" dirty="0" err="1">
                <a:solidFill>
                  <a:prstClr val="black"/>
                </a:solidFill>
              </a:rPr>
              <a:t>How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the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most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affected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groups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participate</a:t>
            </a:r>
            <a:r>
              <a:rPr lang="pt-BR" dirty="0">
                <a:solidFill>
                  <a:prstClr val="black"/>
                </a:solidFill>
              </a:rPr>
              <a:t> in </a:t>
            </a:r>
            <a:r>
              <a:rPr lang="pt-BR" dirty="0" err="1">
                <a:solidFill>
                  <a:prstClr val="black"/>
                </a:solidFill>
              </a:rPr>
              <a:t>the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decisions</a:t>
            </a:r>
            <a:r>
              <a:rPr lang="pt-BR" dirty="0">
                <a:solidFill>
                  <a:prstClr val="black"/>
                </a:solidFill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 general doesn’t take into consideration local non-specialized knowledge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Obscures the connection  between scientific and political values</a:t>
            </a:r>
          </a:p>
        </p:txBody>
      </p:sp>
    </p:spTree>
    <p:extLst>
      <p:ext uri="{BB962C8B-B14F-4D97-AF65-F5344CB8AC3E}">
        <p14:creationId xmlns:p14="http://schemas.microsoft.com/office/powerpoint/2010/main" val="3317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06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The Shell </a:t>
            </a:r>
            <a:r>
              <a:rPr lang="pt-BR" dirty="0"/>
              <a:t>Case: </a:t>
            </a:r>
            <a:r>
              <a:rPr lang="pt-BR" dirty="0" err="1" smtClean="0"/>
              <a:t>main</a:t>
            </a:r>
            <a:r>
              <a:rPr lang="pt-BR" dirty="0" smtClean="0"/>
              <a:t> </a:t>
            </a:r>
            <a:r>
              <a:rPr lang="pt-BR" dirty="0" err="1"/>
              <a:t>risks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oil</a:t>
            </a:r>
            <a:r>
              <a:rPr lang="pt-BR" dirty="0"/>
              <a:t> </a:t>
            </a:r>
            <a:r>
              <a:rPr lang="pt-BR" dirty="0" err="1"/>
              <a:t>extraction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production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High </a:t>
            </a:r>
            <a:r>
              <a:rPr lang="pt-BR" sz="2000" dirty="0" err="1" smtClean="0"/>
              <a:t>risk</a:t>
            </a:r>
            <a:r>
              <a:rPr lang="pt-BR" sz="2000" dirty="0" smtClean="0"/>
              <a:t> in </a:t>
            </a:r>
            <a:r>
              <a:rPr lang="pt-BR" sz="2000" dirty="0" err="1" smtClean="0"/>
              <a:t>all</a:t>
            </a:r>
            <a:r>
              <a:rPr lang="pt-BR" sz="2000" dirty="0" smtClean="0"/>
              <a:t> </a:t>
            </a:r>
            <a:r>
              <a:rPr lang="pt-BR" sz="2000" dirty="0" err="1" smtClean="0"/>
              <a:t>activities</a:t>
            </a:r>
            <a:r>
              <a:rPr lang="pt-BR" sz="2000" dirty="0" smtClean="0"/>
              <a:t> (offshore &amp; </a:t>
            </a:r>
            <a:r>
              <a:rPr lang="pt-BR" sz="2000" dirty="0" err="1" smtClean="0"/>
              <a:t>onshore</a:t>
            </a:r>
            <a:r>
              <a:rPr lang="pt-BR" sz="2000" dirty="0" smtClean="0"/>
              <a:t>): </a:t>
            </a:r>
            <a:r>
              <a:rPr lang="pt-BR" sz="2000" dirty="0" err="1" smtClean="0"/>
              <a:t>survey</a:t>
            </a:r>
            <a:r>
              <a:rPr lang="pt-BR" sz="2000" dirty="0" smtClean="0"/>
              <a:t>; </a:t>
            </a:r>
            <a:r>
              <a:rPr lang="pt-BR" sz="2000" dirty="0" err="1" smtClean="0"/>
              <a:t>drilling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exploration</a:t>
            </a:r>
            <a:r>
              <a:rPr lang="pt-BR" sz="2000" dirty="0"/>
              <a:t>;</a:t>
            </a:r>
            <a:r>
              <a:rPr lang="pt-BR" sz="2000" dirty="0" smtClean="0"/>
              <a:t> </a:t>
            </a:r>
            <a:r>
              <a:rPr lang="pt-BR" sz="2000" dirty="0" err="1" smtClean="0"/>
              <a:t>production</a:t>
            </a:r>
            <a:r>
              <a:rPr lang="pt-BR" sz="2000" dirty="0" smtClean="0"/>
              <a:t> in </a:t>
            </a:r>
            <a:r>
              <a:rPr lang="pt-BR" sz="2000" dirty="0" err="1" smtClean="0"/>
              <a:t>refinaries</a:t>
            </a:r>
            <a:r>
              <a:rPr lang="pt-BR" sz="2000" dirty="0" smtClean="0"/>
              <a:t>; </a:t>
            </a:r>
            <a:r>
              <a:rPr lang="pt-BR" sz="2000" dirty="0" err="1" smtClean="0"/>
              <a:t>storage</a:t>
            </a:r>
            <a:r>
              <a:rPr lang="pt-BR" sz="2000" dirty="0" smtClean="0"/>
              <a:t>; </a:t>
            </a:r>
            <a:r>
              <a:rPr lang="pt-BR" sz="2000" dirty="0" err="1" smtClean="0"/>
              <a:t>transportation</a:t>
            </a:r>
            <a:r>
              <a:rPr lang="pt-BR" sz="2000" dirty="0" smtClean="0"/>
              <a:t> </a:t>
            </a:r>
            <a:r>
              <a:rPr lang="pt-BR" sz="2000" dirty="0" err="1" smtClean="0"/>
              <a:t>by</a:t>
            </a:r>
            <a:r>
              <a:rPr lang="pt-BR" sz="2000" dirty="0" smtClean="0"/>
              <a:t> </a:t>
            </a:r>
            <a:r>
              <a:rPr lang="pt-BR" sz="2000" dirty="0" err="1" smtClean="0"/>
              <a:t>tanks</a:t>
            </a:r>
            <a:r>
              <a:rPr lang="pt-BR" sz="2000" dirty="0" smtClean="0"/>
              <a:t> </a:t>
            </a:r>
            <a:r>
              <a:rPr lang="pt-BR" sz="2000" dirty="0" err="1" smtClean="0"/>
              <a:t>etc</a:t>
            </a:r>
            <a:endParaRPr lang="pt-BR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err="1" smtClean="0"/>
              <a:t>Innumerous</a:t>
            </a:r>
            <a:r>
              <a:rPr lang="pt-BR" sz="2000" dirty="0" smtClean="0"/>
              <a:t> </a:t>
            </a:r>
            <a:r>
              <a:rPr lang="pt-BR" sz="2000" dirty="0" err="1" smtClean="0"/>
              <a:t>hazardous</a:t>
            </a:r>
            <a:r>
              <a:rPr lang="pt-BR" sz="2000" dirty="0" smtClean="0"/>
              <a:t>  </a:t>
            </a:r>
            <a:r>
              <a:rPr lang="pt-BR" sz="2000" dirty="0" err="1" smtClean="0"/>
              <a:t>chemicals</a:t>
            </a:r>
            <a:r>
              <a:rPr lang="pt-BR" sz="2000" dirty="0" smtClean="0"/>
              <a:t>: </a:t>
            </a:r>
            <a:r>
              <a:rPr lang="pt-BR" sz="2000" dirty="0" err="1" smtClean="0"/>
              <a:t>crude</a:t>
            </a:r>
            <a:r>
              <a:rPr lang="pt-BR" sz="2000" dirty="0" smtClean="0"/>
              <a:t> </a:t>
            </a:r>
            <a:r>
              <a:rPr lang="pt-BR" sz="2000" dirty="0" err="1" smtClean="0"/>
              <a:t>oil</a:t>
            </a:r>
            <a:r>
              <a:rPr lang="pt-BR" sz="2000" dirty="0" smtClean="0"/>
              <a:t>, </a:t>
            </a:r>
            <a:r>
              <a:rPr lang="pt-BR" sz="2000" dirty="0" err="1" smtClean="0"/>
              <a:t>metals</a:t>
            </a:r>
            <a:r>
              <a:rPr lang="pt-BR" sz="2000" dirty="0" smtClean="0"/>
              <a:t>, </a:t>
            </a:r>
            <a:r>
              <a:rPr lang="pt-BR" sz="2000" dirty="0" err="1" smtClean="0"/>
              <a:t>benzene</a:t>
            </a:r>
            <a:r>
              <a:rPr lang="pt-BR" sz="2000" dirty="0" smtClean="0"/>
              <a:t>, </a:t>
            </a:r>
            <a:r>
              <a:rPr lang="pt-BR" sz="2000" dirty="0" err="1" smtClean="0"/>
              <a:t>Nox</a:t>
            </a:r>
            <a:r>
              <a:rPr lang="pt-BR" sz="2000" dirty="0" smtClean="0"/>
              <a:t>, </a:t>
            </a:r>
            <a:r>
              <a:rPr lang="pt-BR" sz="2000" dirty="0" err="1" smtClean="0"/>
              <a:t>Sox</a:t>
            </a:r>
            <a:r>
              <a:rPr lang="pt-BR" sz="2000" dirty="0" smtClean="0"/>
              <a:t>, CO 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err="1" smtClean="0"/>
              <a:t>Accidents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disasters</a:t>
            </a:r>
            <a:r>
              <a:rPr lang="pt-BR" sz="2000" dirty="0" smtClean="0"/>
              <a:t>: </a:t>
            </a:r>
            <a:r>
              <a:rPr lang="pt-BR" sz="2000" dirty="0" err="1" smtClean="0"/>
              <a:t>spills</a:t>
            </a:r>
            <a:r>
              <a:rPr lang="pt-BR" sz="2000" dirty="0" smtClean="0"/>
              <a:t>, </a:t>
            </a:r>
            <a:r>
              <a:rPr lang="pt-BR" sz="2000" dirty="0" err="1" smtClean="0"/>
              <a:t>fires</a:t>
            </a:r>
            <a:r>
              <a:rPr lang="pt-BR" sz="2000" dirty="0" smtClean="0"/>
              <a:t>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Double standards </a:t>
            </a:r>
            <a:r>
              <a:rPr lang="pt-BR" sz="2000" dirty="0" err="1" smtClean="0"/>
              <a:t>and</a:t>
            </a:r>
            <a:r>
              <a:rPr lang="pt-BR" sz="2000" dirty="0"/>
              <a:t> </a:t>
            </a:r>
            <a:r>
              <a:rPr lang="pt-BR" sz="2000" dirty="0" err="1"/>
              <a:t>lack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infrastructure</a:t>
            </a:r>
            <a:r>
              <a:rPr lang="pt-BR" sz="2000" dirty="0"/>
              <a:t> </a:t>
            </a:r>
            <a:r>
              <a:rPr lang="pt-BR" sz="2000" dirty="0" err="1" smtClean="0"/>
              <a:t>maintenance</a:t>
            </a:r>
            <a:r>
              <a:rPr lang="pt-BR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pic>
        <p:nvPicPr>
          <p:cNvPr id="4" name="Imagen 8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1267"/>
            <a:ext cx="2158038" cy="1603717"/>
          </a:xfrm>
          <a:prstGeom prst="rect">
            <a:avLst/>
          </a:prstGeom>
          <a:noFill/>
        </p:spPr>
      </p:pic>
      <p:pic>
        <p:nvPicPr>
          <p:cNvPr id="5" name="Imagen 8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87014"/>
            <a:ext cx="2304256" cy="159797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" name="Imagen 8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3752"/>
            <a:ext cx="2448272" cy="1581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2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The Shell </a:t>
            </a:r>
            <a:r>
              <a:rPr lang="pt-BR" dirty="0"/>
              <a:t>Case: Health </a:t>
            </a:r>
            <a:r>
              <a:rPr lang="pt-BR" dirty="0" err="1" smtClean="0"/>
              <a:t>problems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UNEP </a:t>
            </a:r>
            <a:r>
              <a:rPr lang="pt-BR" sz="2400" dirty="0" err="1" smtClean="0"/>
              <a:t>Report</a:t>
            </a:r>
            <a:r>
              <a:rPr lang="pt-BR" sz="2400" dirty="0" smtClean="0"/>
              <a:t>: </a:t>
            </a:r>
            <a:r>
              <a:rPr lang="pt-BR" sz="2400" dirty="0" err="1" smtClean="0"/>
              <a:t>Groundwater</a:t>
            </a:r>
            <a:r>
              <a:rPr lang="pt-BR" sz="2400" dirty="0" smtClean="0"/>
              <a:t> </a:t>
            </a:r>
            <a:r>
              <a:rPr lang="pt-BR" sz="2400" dirty="0" err="1" smtClean="0"/>
              <a:t>contamination</a:t>
            </a:r>
            <a:r>
              <a:rPr lang="pt-BR" sz="2400" dirty="0" smtClean="0"/>
              <a:t>; Air </a:t>
            </a:r>
            <a:r>
              <a:rPr lang="pt-BR" sz="2400" dirty="0" err="1" smtClean="0"/>
              <a:t>pollution</a:t>
            </a:r>
            <a:r>
              <a:rPr lang="pt-BR" sz="2400" dirty="0" smtClean="0"/>
              <a:t>; </a:t>
            </a:r>
            <a:r>
              <a:rPr lang="pt-BR" sz="2400" dirty="0" err="1" smtClean="0"/>
              <a:t>Fish</a:t>
            </a:r>
            <a:r>
              <a:rPr lang="pt-BR" sz="2400" dirty="0" smtClean="0"/>
              <a:t>; </a:t>
            </a:r>
            <a:r>
              <a:rPr lang="pt-BR" sz="2400" dirty="0" err="1" smtClean="0"/>
              <a:t>Crops</a:t>
            </a:r>
            <a:r>
              <a:rPr lang="pt-BR" sz="2400" dirty="0" smtClean="0"/>
              <a:t>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err="1" smtClean="0"/>
              <a:t>Association</a:t>
            </a:r>
            <a:r>
              <a:rPr lang="pt-BR" sz="2400" dirty="0" smtClean="0"/>
              <a:t> </a:t>
            </a:r>
            <a:r>
              <a:rPr lang="pt-BR" sz="2400" dirty="0" err="1" smtClean="0"/>
              <a:t>between</a:t>
            </a:r>
            <a:r>
              <a:rPr lang="pt-BR" sz="2400" dirty="0" smtClean="0"/>
              <a:t> </a:t>
            </a:r>
            <a:r>
              <a:rPr lang="pt-BR" sz="2400" dirty="0" err="1" smtClean="0"/>
              <a:t>contamination</a:t>
            </a:r>
            <a:r>
              <a:rPr lang="pt-BR" sz="2400" dirty="0" smtClean="0"/>
              <a:t> </a:t>
            </a:r>
            <a:r>
              <a:rPr lang="pt-BR" sz="2400" dirty="0" err="1" smtClean="0"/>
              <a:t>derived</a:t>
            </a:r>
            <a:r>
              <a:rPr lang="pt-BR" sz="2400" dirty="0" smtClean="0"/>
              <a:t> </a:t>
            </a:r>
            <a:r>
              <a:rPr lang="pt-BR" sz="2400" dirty="0" err="1" smtClean="0"/>
              <a:t>from</a:t>
            </a:r>
            <a:r>
              <a:rPr lang="pt-BR" sz="2400" dirty="0" smtClean="0"/>
              <a:t> </a:t>
            </a:r>
            <a:r>
              <a:rPr lang="pt-BR" sz="2400" dirty="0" err="1" smtClean="0"/>
              <a:t>oil</a:t>
            </a:r>
            <a:r>
              <a:rPr lang="pt-BR" sz="2400" dirty="0" smtClean="0"/>
              <a:t> </a:t>
            </a:r>
            <a:r>
              <a:rPr lang="pt-BR" sz="2400" dirty="0" err="1" smtClean="0"/>
              <a:t>spills</a:t>
            </a:r>
            <a:r>
              <a:rPr lang="pt-BR" sz="2400" dirty="0" smtClean="0"/>
              <a:t> </a:t>
            </a:r>
            <a:r>
              <a:rPr lang="pt-BR" sz="2400" dirty="0" err="1" smtClean="0"/>
              <a:t>or</a:t>
            </a:r>
            <a:r>
              <a:rPr lang="pt-BR" sz="2400" dirty="0" smtClean="0"/>
              <a:t> </a:t>
            </a:r>
            <a:r>
              <a:rPr lang="pt-BR" sz="2400" dirty="0" err="1" smtClean="0"/>
              <a:t>air</a:t>
            </a:r>
            <a:r>
              <a:rPr lang="pt-BR" sz="2400" dirty="0" smtClean="0"/>
              <a:t> </a:t>
            </a:r>
            <a:r>
              <a:rPr lang="pt-BR" sz="2400" dirty="0" err="1" smtClean="0"/>
              <a:t>pollution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increased</a:t>
            </a:r>
            <a:r>
              <a:rPr lang="pt-BR" sz="2400" dirty="0" smtClean="0"/>
              <a:t> </a:t>
            </a:r>
            <a:r>
              <a:rPr lang="pt-BR" sz="2400" dirty="0" err="1" smtClean="0"/>
              <a:t>prevalence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diarrhea</a:t>
            </a:r>
            <a:r>
              <a:rPr lang="pt-BR" sz="2400" dirty="0" smtClean="0"/>
              <a:t>, </a:t>
            </a:r>
            <a:r>
              <a:rPr lang="pt-BR" sz="2400" dirty="0" err="1" smtClean="0"/>
              <a:t>eye</a:t>
            </a:r>
            <a:r>
              <a:rPr lang="pt-BR" sz="2400" dirty="0" smtClean="0"/>
              <a:t> </a:t>
            </a:r>
            <a:r>
              <a:rPr lang="pt-BR" sz="2400" dirty="0" err="1" smtClean="0"/>
              <a:t>irritation</a:t>
            </a:r>
            <a:r>
              <a:rPr lang="pt-BR" sz="2400" dirty="0" smtClean="0"/>
              <a:t>, </a:t>
            </a:r>
            <a:r>
              <a:rPr lang="pt-BR" sz="2400" dirty="0" err="1" smtClean="0"/>
              <a:t>itchy</a:t>
            </a:r>
            <a:r>
              <a:rPr lang="pt-BR" sz="2400" dirty="0" smtClean="0"/>
              <a:t> </a:t>
            </a:r>
            <a:r>
              <a:rPr lang="pt-BR" sz="2400" dirty="0" err="1" smtClean="0"/>
              <a:t>skin</a:t>
            </a:r>
            <a:r>
              <a:rPr lang="pt-BR" sz="2400" dirty="0" smtClean="0"/>
              <a:t>, </a:t>
            </a:r>
            <a:r>
              <a:rPr lang="pt-BR" sz="2400" dirty="0" err="1" smtClean="0"/>
              <a:t>occupational</a:t>
            </a:r>
            <a:r>
              <a:rPr lang="pt-BR" sz="2400" dirty="0" smtClean="0"/>
              <a:t> </a:t>
            </a:r>
            <a:r>
              <a:rPr lang="pt-BR" sz="2400" dirty="0" err="1" smtClean="0"/>
              <a:t>diseases</a:t>
            </a:r>
            <a:r>
              <a:rPr lang="pt-BR" sz="2400" dirty="0" smtClean="0"/>
              <a:t>, </a:t>
            </a:r>
            <a:r>
              <a:rPr lang="pt-BR" sz="2400" dirty="0" err="1" smtClean="0"/>
              <a:t>severe</a:t>
            </a:r>
            <a:r>
              <a:rPr lang="pt-BR" sz="2400" dirty="0" smtClean="0"/>
              <a:t> </a:t>
            </a:r>
            <a:r>
              <a:rPr lang="pt-BR" sz="2400" dirty="0" err="1" smtClean="0"/>
              <a:t>kidney</a:t>
            </a:r>
            <a:r>
              <a:rPr lang="pt-BR" sz="2400" dirty="0" smtClean="0"/>
              <a:t> </a:t>
            </a:r>
            <a:r>
              <a:rPr lang="pt-BR" sz="2400" dirty="0" err="1" smtClean="0"/>
              <a:t>failure</a:t>
            </a:r>
            <a:r>
              <a:rPr lang="pt-BR" sz="2400" dirty="0" smtClean="0"/>
              <a:t>, </a:t>
            </a:r>
            <a:r>
              <a:rPr lang="pt-BR" sz="2400" dirty="0" err="1" smtClean="0"/>
              <a:t>skin</a:t>
            </a:r>
            <a:r>
              <a:rPr lang="pt-BR" sz="2400" dirty="0" smtClean="0"/>
              <a:t> </a:t>
            </a:r>
            <a:r>
              <a:rPr lang="pt-BR" sz="2400" dirty="0" err="1" smtClean="0"/>
              <a:t>diseases</a:t>
            </a:r>
            <a:r>
              <a:rPr lang="pt-BR" sz="2400" dirty="0" smtClean="0"/>
              <a:t>, </a:t>
            </a:r>
            <a:r>
              <a:rPr lang="pt-BR" sz="2400" dirty="0" err="1" smtClean="0"/>
              <a:t>conjunctivitis</a:t>
            </a:r>
            <a:r>
              <a:rPr lang="pt-BR" sz="2400" dirty="0" smtClean="0"/>
              <a:t>, </a:t>
            </a:r>
            <a:r>
              <a:rPr lang="pt-BR" sz="2400" dirty="0" err="1" smtClean="0"/>
              <a:t>esophagitis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chemical</a:t>
            </a:r>
            <a:r>
              <a:rPr lang="pt-BR" sz="2400" dirty="0" smtClean="0"/>
              <a:t> pneumonia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Expected increase of infertility</a:t>
            </a:r>
            <a:r>
              <a:rPr lang="en-US" sz="2400" dirty="0"/>
              <a:t>, </a:t>
            </a:r>
            <a:r>
              <a:rPr lang="en-US" sz="2400" dirty="0" err="1"/>
              <a:t>hemotoxicity</a:t>
            </a:r>
            <a:r>
              <a:rPr lang="en-US" sz="2400" dirty="0"/>
              <a:t>, hepatotoxicity, and </a:t>
            </a:r>
            <a:r>
              <a:rPr lang="en-US" sz="2400" dirty="0" smtClean="0"/>
              <a:t>carcinogenesis.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Lack of epidemiological studies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Very poor health data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Violence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7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Shell case: </a:t>
            </a:r>
            <a:r>
              <a:rPr lang="pt-BR" dirty="0" err="1" smtClean="0"/>
              <a:t>vulnerabilities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alternatives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35064"/>
            <a:ext cx="8229600" cy="4231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/>
              <a:t>VULNERABILITIES</a:t>
            </a:r>
          </a:p>
          <a:p>
            <a:r>
              <a:rPr lang="pt-BR" sz="1800" dirty="0" err="1" smtClean="0"/>
              <a:t>State</a:t>
            </a:r>
            <a:r>
              <a:rPr lang="pt-BR" sz="1800" dirty="0" smtClean="0"/>
              <a:t>/ Federal </a:t>
            </a:r>
            <a:r>
              <a:rPr lang="pt-BR" sz="1800" dirty="0" err="1" smtClean="0"/>
              <a:t>Goverment</a:t>
            </a:r>
            <a:r>
              <a:rPr lang="pt-BR" sz="1800" dirty="0" smtClean="0"/>
              <a:t>: </a:t>
            </a:r>
            <a:r>
              <a:rPr lang="pt-BR" sz="1800" dirty="0" err="1" smtClean="0"/>
              <a:t>concentration</a:t>
            </a:r>
            <a:r>
              <a:rPr lang="pt-BR" sz="1800" dirty="0" smtClean="0"/>
              <a:t> </a:t>
            </a:r>
            <a:r>
              <a:rPr lang="pt-BR" sz="1800" dirty="0" err="1" smtClean="0"/>
              <a:t>of</a:t>
            </a:r>
            <a:r>
              <a:rPr lang="pt-BR" sz="1800" dirty="0" smtClean="0"/>
              <a:t> </a:t>
            </a:r>
            <a:r>
              <a:rPr lang="pt-BR" sz="1800" dirty="0" err="1" smtClean="0"/>
              <a:t>power</a:t>
            </a:r>
            <a:r>
              <a:rPr lang="pt-BR" sz="1800" dirty="0" smtClean="0"/>
              <a:t>, use </a:t>
            </a:r>
            <a:r>
              <a:rPr lang="pt-BR" sz="1800" dirty="0" err="1" smtClean="0"/>
              <a:t>of</a:t>
            </a:r>
            <a:r>
              <a:rPr lang="pt-BR" sz="1800" dirty="0" smtClean="0"/>
              <a:t> </a:t>
            </a:r>
            <a:r>
              <a:rPr lang="pt-BR" sz="1800" dirty="0" err="1" smtClean="0"/>
              <a:t>violence</a:t>
            </a:r>
            <a:r>
              <a:rPr lang="pt-BR" sz="1800" dirty="0" smtClean="0"/>
              <a:t> </a:t>
            </a:r>
            <a:r>
              <a:rPr lang="pt-BR" sz="1800" dirty="0" err="1" smtClean="0"/>
              <a:t>to</a:t>
            </a:r>
            <a:r>
              <a:rPr lang="pt-BR" sz="1800" dirty="0" smtClean="0"/>
              <a:t> </a:t>
            </a:r>
            <a:r>
              <a:rPr lang="pt-BR" sz="1800" dirty="0" err="1" smtClean="0"/>
              <a:t>protect</a:t>
            </a:r>
            <a:r>
              <a:rPr lang="pt-BR" sz="1800" dirty="0" smtClean="0"/>
              <a:t> </a:t>
            </a:r>
            <a:r>
              <a:rPr lang="pt-BR" sz="1800" dirty="0" err="1" smtClean="0"/>
              <a:t>oil</a:t>
            </a:r>
            <a:r>
              <a:rPr lang="pt-BR" sz="1800" dirty="0" smtClean="0"/>
              <a:t> </a:t>
            </a:r>
            <a:r>
              <a:rPr lang="pt-BR" sz="1800" dirty="0" err="1" smtClean="0"/>
              <a:t>exploration</a:t>
            </a:r>
            <a:endParaRPr lang="pt-BR" sz="1800" dirty="0" smtClean="0"/>
          </a:p>
          <a:p>
            <a:r>
              <a:rPr lang="pt-BR" sz="1800" dirty="0" err="1" smtClean="0"/>
              <a:t>Institutional</a:t>
            </a:r>
            <a:r>
              <a:rPr lang="pt-BR" sz="1800" dirty="0" smtClean="0"/>
              <a:t> </a:t>
            </a:r>
            <a:r>
              <a:rPr lang="pt-BR" sz="1800" dirty="0" err="1" smtClean="0"/>
              <a:t>vulnerability</a:t>
            </a:r>
            <a:r>
              <a:rPr lang="pt-BR" sz="1800" dirty="0" smtClean="0"/>
              <a:t>: </a:t>
            </a:r>
            <a:r>
              <a:rPr lang="pt-BR" sz="1800" dirty="0" err="1" smtClean="0"/>
              <a:t>regulation</a:t>
            </a:r>
            <a:r>
              <a:rPr lang="pt-BR" sz="1800" dirty="0" smtClean="0"/>
              <a:t>, </a:t>
            </a:r>
            <a:r>
              <a:rPr lang="pt-BR" sz="1800" dirty="0" err="1" smtClean="0"/>
              <a:t>prevention</a:t>
            </a:r>
            <a:r>
              <a:rPr lang="pt-BR" sz="1800" dirty="0" smtClean="0"/>
              <a:t>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mitigation</a:t>
            </a:r>
            <a:r>
              <a:rPr lang="pt-BR" sz="1800" dirty="0" smtClean="0"/>
              <a:t>; Health System</a:t>
            </a:r>
          </a:p>
          <a:p>
            <a:r>
              <a:rPr lang="pt-BR" sz="1800" dirty="0" err="1" smtClean="0"/>
              <a:t>Political</a:t>
            </a:r>
            <a:r>
              <a:rPr lang="pt-BR" sz="1800" dirty="0" smtClean="0"/>
              <a:t> </a:t>
            </a:r>
            <a:r>
              <a:rPr lang="pt-BR" sz="1800" dirty="0" err="1" smtClean="0"/>
              <a:t>desestabilization</a:t>
            </a:r>
            <a:r>
              <a:rPr lang="pt-BR" sz="1800" dirty="0" smtClean="0"/>
              <a:t>, </a:t>
            </a:r>
            <a:r>
              <a:rPr lang="pt-BR" sz="1800" dirty="0" err="1" smtClean="0"/>
              <a:t>interethnic</a:t>
            </a:r>
            <a:r>
              <a:rPr lang="pt-BR" sz="1800" dirty="0" smtClean="0"/>
              <a:t> </a:t>
            </a:r>
            <a:r>
              <a:rPr lang="pt-BR" sz="1800" dirty="0" err="1"/>
              <a:t>rivalries</a:t>
            </a:r>
            <a:r>
              <a:rPr lang="pt-BR" sz="1800" dirty="0"/>
              <a:t> </a:t>
            </a:r>
            <a:endParaRPr lang="pt-BR" sz="1800" dirty="0" smtClean="0"/>
          </a:p>
          <a:p>
            <a:r>
              <a:rPr lang="pt-BR" sz="1800" dirty="0" err="1" smtClean="0"/>
              <a:t>Huge</a:t>
            </a:r>
            <a:r>
              <a:rPr lang="pt-BR" sz="1800" dirty="0" smtClean="0"/>
              <a:t> </a:t>
            </a:r>
            <a:r>
              <a:rPr lang="pt-BR" sz="1800" dirty="0" err="1" smtClean="0"/>
              <a:t>revues</a:t>
            </a:r>
            <a:r>
              <a:rPr lang="pt-BR" sz="1800" dirty="0" smtClean="0"/>
              <a:t> </a:t>
            </a:r>
            <a:r>
              <a:rPr lang="pt-BR" sz="1800" dirty="0" err="1" smtClean="0"/>
              <a:t>of</a:t>
            </a:r>
            <a:r>
              <a:rPr lang="pt-BR" sz="1800" dirty="0" smtClean="0"/>
              <a:t> </a:t>
            </a:r>
            <a:r>
              <a:rPr lang="pt-BR" sz="1800" dirty="0" err="1" smtClean="0"/>
              <a:t>companies</a:t>
            </a:r>
            <a:r>
              <a:rPr lang="pt-BR" sz="1800" dirty="0" smtClean="0"/>
              <a:t> </a:t>
            </a:r>
            <a:r>
              <a:rPr lang="pt-BR" sz="1800" i="1" dirty="0" smtClean="0"/>
              <a:t>versus</a:t>
            </a:r>
            <a:r>
              <a:rPr lang="pt-BR" sz="1800" dirty="0" smtClean="0"/>
              <a:t> non </a:t>
            </a:r>
            <a:r>
              <a:rPr lang="pt-BR" sz="1800" dirty="0" err="1" smtClean="0"/>
              <a:t>investments</a:t>
            </a:r>
            <a:r>
              <a:rPr lang="pt-BR" sz="1800" dirty="0" smtClean="0"/>
              <a:t> </a:t>
            </a:r>
            <a:r>
              <a:rPr lang="pt-BR" sz="1800" dirty="0" err="1" smtClean="0"/>
              <a:t>on</a:t>
            </a:r>
            <a:r>
              <a:rPr lang="pt-BR" sz="1800" dirty="0" smtClean="0"/>
              <a:t> </a:t>
            </a:r>
            <a:r>
              <a:rPr lang="pt-BR" sz="1800" dirty="0" err="1" smtClean="0"/>
              <a:t>institutions</a:t>
            </a:r>
            <a:r>
              <a:rPr lang="pt-BR" sz="1800" dirty="0" smtClean="0"/>
              <a:t>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population</a:t>
            </a:r>
            <a:r>
              <a:rPr lang="pt-BR" sz="1800" dirty="0" smtClean="0"/>
              <a:t> </a:t>
            </a:r>
            <a:r>
              <a:rPr lang="pt-BR" sz="1800" dirty="0" err="1" smtClean="0"/>
              <a:t>needs</a:t>
            </a:r>
            <a:r>
              <a:rPr lang="pt-BR" sz="1800" dirty="0" smtClean="0"/>
              <a:t> </a:t>
            </a:r>
          </a:p>
          <a:p>
            <a:pPr marL="0" indent="0">
              <a:buNone/>
            </a:pPr>
            <a:r>
              <a:rPr lang="pt-BR" sz="1800" dirty="0" smtClean="0"/>
              <a:t>ALTERNATIVES &amp; CHALLENGES</a:t>
            </a:r>
          </a:p>
          <a:p>
            <a:r>
              <a:rPr lang="en-US" sz="1800" dirty="0" smtClean="0"/>
              <a:t>Local </a:t>
            </a:r>
            <a:r>
              <a:rPr lang="en-US" sz="1800" dirty="0"/>
              <a:t>mobilizations </a:t>
            </a:r>
            <a:r>
              <a:rPr lang="en-US" sz="1800" dirty="0" smtClean="0"/>
              <a:t>linked with </a:t>
            </a:r>
            <a:r>
              <a:rPr lang="en-US" sz="1800" dirty="0"/>
              <a:t>various local international nongovernmental organizations (NGOs</a:t>
            </a:r>
            <a:r>
              <a:rPr lang="en-US" sz="1800" dirty="0" smtClean="0"/>
              <a:t>); </a:t>
            </a:r>
            <a:r>
              <a:rPr lang="en-US" sz="1800" dirty="0" err="1" smtClean="0"/>
              <a:t>publicitation</a:t>
            </a:r>
            <a:r>
              <a:rPr lang="en-US" sz="1800" dirty="0" smtClean="0"/>
              <a:t> </a:t>
            </a:r>
            <a:r>
              <a:rPr lang="en-US" sz="1800" dirty="0"/>
              <a:t>of the Ogoni </a:t>
            </a:r>
            <a:r>
              <a:rPr lang="en-US" sz="1800" dirty="0" smtClean="0"/>
              <a:t>struggle</a:t>
            </a:r>
          </a:p>
          <a:p>
            <a:r>
              <a:rPr lang="en-US" sz="1800" dirty="0" smtClean="0"/>
              <a:t>Financing risk and health assessments and clean up operations BUT in cooperation with local population/local knowledge. E.g. popular epidemiology, CBPR etc.</a:t>
            </a:r>
          </a:p>
          <a:p>
            <a:r>
              <a:rPr lang="en-US" sz="1800" dirty="0" smtClean="0"/>
              <a:t>Building up more independent regulatory and technical institutions; cooperation EC with universities and NGOs</a:t>
            </a:r>
          </a:p>
          <a:p>
            <a:r>
              <a:rPr lang="en-US" sz="1800" dirty="0" smtClean="0"/>
              <a:t>Issues on democracy </a:t>
            </a:r>
            <a:r>
              <a:rPr lang="en-US" sz="1800" dirty="0"/>
              <a:t>and participation: </a:t>
            </a:r>
            <a:r>
              <a:rPr lang="en-US" sz="1800" dirty="0" smtClean="0"/>
              <a:t>considering the </a:t>
            </a:r>
            <a:r>
              <a:rPr lang="en-US" sz="1800" dirty="0"/>
              <a:t>needs and aspirations of the minorities of the Niger </a:t>
            </a:r>
            <a:r>
              <a:rPr lang="en-US" sz="1800" dirty="0" smtClean="0"/>
              <a:t>Delta.</a:t>
            </a:r>
            <a:endParaRPr lang="pt-BR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109464" cy="141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432</Words>
  <Application>Microsoft Office PowerPoint</Application>
  <PresentationFormat>Apresentação na tela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Health As Dignity Risks, Health And Mobilizations For Environmental Justice </vt:lpstr>
      <vt:lpstr>Health: concepts and tools</vt:lpstr>
      <vt:lpstr>Risk: Concepts and Tools</vt:lpstr>
      <vt:lpstr>The Shell Case: main risks of oil extraction and production </vt:lpstr>
      <vt:lpstr>The Shell Case: Health problems</vt:lpstr>
      <vt:lpstr>Shell case: vulnerabilities and alternatives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As Dignity Risks, Health And Mobilizations For Environmental Justice</dc:title>
  <dc:creator>Marcelo</dc:creator>
  <cp:lastModifiedBy>Marcelo</cp:lastModifiedBy>
  <cp:revision>17</cp:revision>
  <dcterms:created xsi:type="dcterms:W3CDTF">2015-02-27T09:32:51Z</dcterms:created>
  <dcterms:modified xsi:type="dcterms:W3CDTF">2015-03-01T09:03:24Z</dcterms:modified>
</cp:coreProperties>
</file>